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2%20&#1075;&#1086;&#1076;\&#1055;&#1088;&#1077;&#1079;&#1077;&#1085;&#1090;&#1072;&#1094;&#1080;&#1103;%20&#1079;&#1072;%201%20&#1082;&#1074;.%202022%20&#1075;&#1086;&#1076;\&#1055;&#1088;&#1077;&#1079;&#1077;&#1085;&#1090;&#1072;&#1094;&#1080;&#1103;%20&#1042;&#1050;%20&#1079;&#1072;%202021%20&#1075;&#1086;&#1076;%20-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2021%20%20&#1075;&#1086;&#1076;\&#1055;&#1088;&#1077;&#1079;&#1077;&#1085;&#1090;&#1072;&#1094;&#1080;&#1103;%20&#1042;&#1050;%20&#1079;&#1072;%202021%20&#1075;&#1086;&#1076;%20-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2%20&#1075;&#1086;&#1076;\&#1055;&#1088;&#1077;&#1079;&#1077;&#1085;&#1090;&#1072;&#1094;&#1080;&#1103;%20&#1079;&#1072;%201%20&#1082;&#1074;.%202022%20&#1075;&#1086;&#1076;\&#1055;&#1088;&#1077;&#1079;&#1077;&#1085;&#1090;&#1072;&#1094;&#1080;&#1103;%20&#1042;&#1050;%20&#1079;&#1072;%202021%20&#1075;&#1086;&#1076;%20-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384E-3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28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2019'!$B$2:$C$2</c:f>
              <c:numCache>
                <c:formatCode>General</c:formatCode>
                <c:ptCount val="2"/>
                <c:pt idx="0">
                  <c:v>16203.4</c:v>
                </c:pt>
                <c:pt idx="1">
                  <c:v>5673.1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28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2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2019'!$B$3:$C$3</c:f>
              <c:numCache>
                <c:formatCode>General</c:formatCode>
                <c:ptCount val="2"/>
                <c:pt idx="0">
                  <c:v>340</c:v>
                </c:pt>
                <c:pt idx="1">
                  <c:v>90.4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2E-2"/>
                  <c:y val="-6.018518518518516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2019'!$B$4:$C$4</c:f>
              <c:numCache>
                <c:formatCode>0.0</c:formatCode>
                <c:ptCount val="2"/>
                <c:pt idx="0">
                  <c:v>97787.1</c:v>
                </c:pt>
                <c:pt idx="1">
                  <c:v>2331.5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9 месяцев 2019'!$A$5</c:f>
              <c:strCache>
                <c:ptCount val="1"/>
              </c:strCache>
            </c:strRef>
          </c:tx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shape val="cylinder"/>
        <c:axId val="83173760"/>
        <c:axId val="83175296"/>
        <c:axId val="0"/>
      </c:bar3DChart>
      <c:catAx>
        <c:axId val="83173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175296"/>
        <c:crosses val="autoZero"/>
        <c:auto val="1"/>
        <c:lblAlgn val="ctr"/>
        <c:lblOffset val="100"/>
      </c:catAx>
      <c:valAx>
        <c:axId val="83175296"/>
        <c:scaling>
          <c:orientation val="minMax"/>
        </c:scaling>
        <c:axPos val="l"/>
        <c:majorGridlines/>
        <c:numFmt formatCode="General" sourceLinked="1"/>
        <c:tickLblPos val="nextTo"/>
        <c:crossAx val="83173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8410073413671835E-2"/>
          <c:y val="2.7690271256410121E-2"/>
          <c:w val="0.59317794581329686"/>
          <c:h val="0.88196194574871778"/>
        </c:manualLayout>
      </c:layout>
      <c:pieChart>
        <c:varyColors val="1"/>
        <c:firstSliceAng val="0"/>
      </c:pie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txPr>
    <a:bodyPr/>
    <a:lstStyle/>
    <a:p>
      <a:pPr>
        <a:defRPr baseline="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75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pie3DChart>
        <c:varyColors val="1"/>
        <c:ser>
          <c:idx val="0"/>
          <c:order val="0"/>
          <c:spPr>
            <a:ln w="28575">
              <a:noFill/>
            </a:ln>
          </c:spPr>
          <c:dLbls>
            <c:dLbl>
              <c:idx val="1"/>
              <c:layout>
                <c:manualLayout>
                  <c:x val="8.0383881426586312E-2"/>
                  <c:y val="5.4427407100428316E-3"/>
                </c:manualLayout>
              </c:layout>
              <c:showVal val="1"/>
            </c:dLbl>
            <c:dLbl>
              <c:idx val="2"/>
              <c:layout>
                <c:manualLayout>
                  <c:x val="-1.1795584375482485E-2"/>
                  <c:y val="4.7988103654225893E-2"/>
                </c:manualLayout>
              </c:layout>
              <c:showVal val="1"/>
            </c:dLbl>
            <c:dLbl>
              <c:idx val="4"/>
              <c:delete val="1"/>
            </c:dLbl>
            <c:showVal val="1"/>
            <c:showLeaderLines val="1"/>
          </c:dLbls>
          <c:cat>
            <c:strRef>
              <c:f>'структура расходов '!$A$5:$A$13</c:f>
              <c:strCache>
                <c:ptCount val="9"/>
                <c:pt idx="0">
                  <c:v>Общегосударственные вопросы</c:v>
                </c:pt>
                <c:pt idx="1">
                  <c:v>Другие общегосударственные вопросы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Культура, кинематография </c:v>
                </c:pt>
                <c:pt idx="7">
                  <c:v>Физическая культура и спорт </c:v>
                </c:pt>
                <c:pt idx="8">
                  <c:v>Социальная политика </c:v>
                </c:pt>
              </c:strCache>
            </c:strRef>
          </c:cat>
          <c:val>
            <c:numRef>
              <c:f>'структура расходов '!$B$5:$B$13</c:f>
              <c:numCache>
                <c:formatCode>#,##0.00</c:formatCode>
                <c:ptCount val="9"/>
                <c:pt idx="0">
                  <c:v>4641.9000000000005</c:v>
                </c:pt>
                <c:pt idx="1">
                  <c:v>586.9</c:v>
                </c:pt>
                <c:pt idx="2">
                  <c:v>82.3</c:v>
                </c:pt>
                <c:pt idx="3">
                  <c:v>244.2</c:v>
                </c:pt>
                <c:pt idx="4">
                  <c:v>0</c:v>
                </c:pt>
                <c:pt idx="5">
                  <c:v>985</c:v>
                </c:pt>
                <c:pt idx="6">
                  <c:v>2402.1999999999998</c:v>
                </c:pt>
                <c:pt idx="7">
                  <c:v>161.80000000000001</c:v>
                </c:pt>
                <c:pt idx="8">
                  <c:v>10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874614196105403"/>
          <c:y val="0.22373625152760807"/>
          <c:w val="0.3044482448494823"/>
          <c:h val="0.57457365848239084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8172400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115616" y="-9939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                                                     сельского поселения Верхнеказымский за 1 квартал  2022 года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472" y="3645024"/>
            <a:ext cx="424847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4944" y="3645024"/>
            <a:ext cx="3923896" cy="322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16"/>
            <a:ext cx="7931224" cy="6845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452628" indent="-342900" algn="just">
              <a:lnSpc>
                <a:spcPct val="150000"/>
              </a:lnSpc>
              <a:buNone/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       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Верхнеказымский»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60" y="14904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                       за 1 квартал 2022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115616" y="836712"/>
          <a:ext cx="78488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1008" y="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квартал 2022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401788"/>
              </p:ext>
            </p:extLst>
          </p:nvPr>
        </p:nvGraphicFramePr>
        <p:xfrm>
          <a:off x="1043608" y="1196752"/>
          <a:ext cx="8100392" cy="56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543"/>
                <a:gridCol w="2003324"/>
                <a:gridCol w="2177525"/>
              </a:tblGrid>
              <a:tr h="676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14311,3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4462,2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715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1511,9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425,7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70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81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674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662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/>
                </a:tc>
              </a:tr>
              <a:tr h="54269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0568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16203,4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5673,1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9898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81906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                  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квартал 2022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19535691"/>
              </p:ext>
            </p:extLst>
          </p:nvPr>
        </p:nvGraphicFramePr>
        <p:xfrm>
          <a:off x="1043608" y="1268760"/>
          <a:ext cx="8100392" cy="493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504"/>
                <a:gridCol w="2351640"/>
                <a:gridCol w="2003248"/>
              </a:tblGrid>
              <a:tr h="9706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2022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4560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4823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156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840,8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77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2648" cy="780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квартал 2022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8203856"/>
              </p:ext>
            </p:extLst>
          </p:nvPr>
        </p:nvGraphicFramePr>
        <p:xfrm>
          <a:off x="1043607" y="1005904"/>
          <a:ext cx="8100393" cy="5852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361"/>
                <a:gridCol w="2234954"/>
                <a:gridCol w="2328078"/>
              </a:tblGrid>
              <a:tr h="57130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55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86290,1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86290,1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2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7953,7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7953,7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2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21508,4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21508,4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192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12979,6</a:t>
                      </a:r>
                    </a:p>
                  </a:txBody>
                  <a:tcPr marL="9525" marR="9525" marT="9525" marB="0"/>
                </a:tc>
              </a:tr>
              <a:tr h="482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43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основным мероприятиям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                                 «Реализация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полномочий органов местного самоуправления на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2017-2023 годы»                    сельского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Верхнеказымский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квартал 2022 года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09132756"/>
              </p:ext>
            </p:extLst>
          </p:nvPr>
        </p:nvGraphicFramePr>
        <p:xfrm>
          <a:off x="1043608" y="1124744"/>
          <a:ext cx="792088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115616" y="908720"/>
          <a:ext cx="7848871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7272808" cy="655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4848</TotalTime>
  <Words>298</Words>
  <Application>Microsoft Office PowerPoint</Application>
  <PresentationFormat>Экран (4:3)</PresentationFormat>
  <Paragraphs>110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                       за 1 квартал 2022 года  (тыс. руб.) </vt:lpstr>
      <vt:lpstr>Исполнение  налоговых доходов бюджета сельского  поселения Верхнеказымский за 1 квартал 2022 года </vt:lpstr>
      <vt:lpstr>Состав неналоговых доходов бюджета                                     сельского поселения Верхнеказымский за 1 квартал 2022 года </vt:lpstr>
      <vt:lpstr>Состав безвозмездных поступлений  сельского поселения Верхнеказымский за 1 квартал 2022 года  </vt:lpstr>
      <vt:lpstr>Исполнение  расходов по основным мероприятиям муниципальной программы                                  «Реализация полномочий органов местного самоуправления на 2017-2023 годы»                    сельского поселения Верхнеказымский за 1 квартал 2022 года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219</cp:revision>
  <dcterms:created xsi:type="dcterms:W3CDTF">2015-06-08T04:38:35Z</dcterms:created>
  <dcterms:modified xsi:type="dcterms:W3CDTF">2022-06-15T04:01:53Z</dcterms:modified>
</cp:coreProperties>
</file>